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9144000"/>
  <p:embeddedFontLs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j7v8l4S+DoLH8SeaOI3YhXKlxd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6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La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e5d2b565c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gde5d2b565c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e5d2b565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" name="Google Shape;156;gde5d2b565c_0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e5d2b565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gde5d2b565c_0_8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e5d2b565c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3" name="Google Shape;173;gde5d2b565c_0_9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e5d2b565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1" name="Google Shape;181;gde5d2b565c_0_9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ba1aa7e4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" name="Google Shape;188;gdba1aa7e4b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82bbec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82bbec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df82bbecc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02469f3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" name="Google Shape;200;ge02469f3e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5d2b565c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6" name="Google Shape;206;gde5d2b565c_0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e5d2b565c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7" name="Google Shape;227;gde5d2b565c_0_8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e5d2b565c_0_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gde5d2b565c_0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02469f3e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9" name="Google Shape;269;ge02469f3e3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f82bbecc9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f82bbecc9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df82bbecc9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02469f3e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1" name="Google Shape;281;ge02469f3e3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f82bbecc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f82bbecc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df82bbecc9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ba1aa7e4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3" name="Google Shape;293;gdba1aa7e4b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e5d2b565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9" name="Google Shape;299;gde5d2b565c_0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02469f3e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9" name="Google Shape;319;ge02469f3e3_1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f82bbecc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f82bbecc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df82bbecc9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e5d2b565c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3" name="Google Shape;103;gde5d2b565c_0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04e1a233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04e1a233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e04e1a233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04e1a233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04e1a233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e04e1a233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04e1a2336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04e1a233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04e1a2336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e5d2b565c_0_9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de5d2b565c_0_9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bba116260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dbba116260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ba1aa7e4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gdba1aa7e4b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ba1aa7e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gdba1aa7e4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ba1aa7e4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gdba1aa7e4b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e5d2b565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de5d2b565c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e5d2b565c_1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de5d2b565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ba1aa7e4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gdba1aa7e4b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de5d2b565c_0_373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de5d2b565c_0_37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de5d2b565c_0_3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de5d2b565c_0_38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3" name="Google Shape;43;gde5d2b565c_0_38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gde5d2b565c_0_384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gde5d2b565c_0_3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de5d2b565c_0_392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8" name="Google Shape;48;gde5d2b565c_0_392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" name="Google Shape;49;gde5d2b565c_0_3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e5d2b565c_0_39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2" name="Google Shape;52;gde5d2b565c_0_3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e5d2b565c_0_39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de5d2b565c_0_39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6" name="Google Shape;56;gde5d2b565c_0_39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gde5d2b565c_0_39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8" name="Google Shape;58;gde5d2b565c_0_39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e5d2b565c_0_405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1" name="Google Shape;61;gde5d2b565c_0_40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e5d2b565c_0_408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" name="Google Shape;64;gde5d2b565c_0_40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5" name="Google Shape;65;gde5d2b565c_0_4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 and 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e5d2b565c_0_4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28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gde5d2b565c_0_4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gde5d2b565c_0_41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e5d2b565c_0_42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2" name="Google Shape;72;gde5d2b565c_0_420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gde5d2b565c_0_420"/>
          <p:cNvSpPr txBox="1"/>
          <p:nvPr>
            <p:ph idx="10" type="dt"/>
          </p:nvPr>
        </p:nvSpPr>
        <p:spPr>
          <a:xfrm>
            <a:off x="1024128" y="6470704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gde5d2b565c_0_420"/>
          <p:cNvSpPr txBox="1"/>
          <p:nvPr>
            <p:ph idx="11" type="ftr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de5d2b565c_0_420"/>
          <p:cNvSpPr txBox="1"/>
          <p:nvPr>
            <p:ph idx="12" type="sldNum"/>
          </p:nvPr>
        </p:nvSpPr>
        <p:spPr>
          <a:xfrm>
            <a:off x="10837334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de5d2b565c_0_41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 3">
  <p:cSld name="TITLE_AND_BODY_1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de5d2b565c_1_2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de5d2b565c_0_4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 and bod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de5d2b565c_0_4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28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gde5d2b565c_0_42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gde5d2b565c_0_42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de5d2b565c_0_38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" name="Google Shape;29;gde5d2b565c_0_3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 4">
  <p:cSld name="Title and body 4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de5d2b565c_0_4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2800"/>
              <a:buFont typeface="Twentieth Centur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gde5d2b565c_0_43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gde5d2b565c_0_43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de5d2b565c_0_37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gde5d2b565c_0_3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de5d2b565c_0_3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" name="Google Shape;39;gde5d2b565c_0_3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gde5d2b565c_0_3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e5d2b565c_0_3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de5d2b565c_0_36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de5d2b565c_0_3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7.jp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de5d2b565c_0_75"/>
          <p:cNvPicPr preferRelativeResize="0"/>
          <p:nvPr/>
        </p:nvPicPr>
        <p:blipFill rotWithShape="1">
          <a:blip r:embed="rId4">
            <a:alphaModFix amt="90000"/>
          </a:blip>
          <a:srcRect b="0" l="0" r="0" t="0"/>
          <a:stretch/>
        </p:blipFill>
        <p:spPr>
          <a:xfrm>
            <a:off x="8615125" y="0"/>
            <a:ext cx="35768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ip logo" id="81" name="Google Shape;81;gde5d2b565c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9925" y="191152"/>
            <a:ext cx="3081020" cy="32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de5d2b565c_0_75"/>
          <p:cNvSpPr txBox="1"/>
          <p:nvPr>
            <p:ph type="ctrTitle"/>
          </p:nvPr>
        </p:nvSpPr>
        <p:spPr>
          <a:xfrm>
            <a:off x="195975" y="4837325"/>
            <a:ext cx="8060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wentieth Century"/>
              <a:buNone/>
            </a:pPr>
            <a:r>
              <a:rPr b="1" lang="en" sz="531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HUB Digital et Entrepreneurial </a:t>
            </a:r>
            <a:br>
              <a:rPr b="1" lang="en" sz="531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531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 SONFONIA</a:t>
            </a:r>
            <a:endParaRPr b="1" sz="531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" name="Google Shape;83;gde5d2b565c_0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525" y="406009"/>
            <a:ext cx="7742139" cy="3997968"/>
          </a:xfrm>
          <a:prstGeom prst="rect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gde5d2b565c_0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77866" y="5552725"/>
            <a:ext cx="1489959" cy="105865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gde5d2b565c_0_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18125" y="3668147"/>
            <a:ext cx="1572947" cy="78715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gde5d2b565c_0_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18126" y="4632575"/>
            <a:ext cx="1572951" cy="64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de5d2b565c_0_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882244" y="3781275"/>
            <a:ext cx="771600" cy="15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ligations de publicité / Logos | Massif Central" id="88" name="Google Shape;88;gde5d2b565c_0_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18131" y="5531323"/>
            <a:ext cx="1572950" cy="110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e5d2b565c_0_453"/>
          <p:cNvSpPr txBox="1"/>
          <p:nvPr/>
        </p:nvSpPr>
        <p:spPr>
          <a:xfrm>
            <a:off x="321592" y="305601"/>
            <a:ext cx="1154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Vision</a:t>
            </a:r>
            <a:r>
              <a:rPr b="1" i="0" lang="en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missions et objectifs du pôle digital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59" name="Google Shape;159;gde5d2b565c_0_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60" name="Google Shape;160;gde5d2b565c_0_453"/>
          <p:cNvPicPr preferRelativeResize="0"/>
          <p:nvPr/>
        </p:nvPicPr>
        <p:blipFill rotWithShape="1">
          <a:blip r:embed="rId5">
            <a:alphaModFix/>
          </a:blip>
          <a:srcRect b="0" l="545" r="45411" t="2104"/>
          <a:stretch/>
        </p:blipFill>
        <p:spPr>
          <a:xfrm>
            <a:off x="550100" y="1223275"/>
            <a:ext cx="5696676" cy="385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de5d2b565c_0_453"/>
          <p:cNvPicPr preferRelativeResize="0"/>
          <p:nvPr/>
        </p:nvPicPr>
        <p:blipFill rotWithShape="1">
          <a:blip r:embed="rId6">
            <a:alphaModFix/>
          </a:blip>
          <a:srcRect b="0" l="10596" r="12225" t="2104"/>
          <a:stretch/>
        </p:blipFill>
        <p:spPr>
          <a:xfrm>
            <a:off x="6341150" y="1223275"/>
            <a:ext cx="5159350" cy="385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de5d2b565c_0_453"/>
          <p:cNvSpPr txBox="1"/>
          <p:nvPr/>
        </p:nvSpPr>
        <p:spPr>
          <a:xfrm>
            <a:off x="938450" y="5320513"/>
            <a:ext cx="92664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Saisir l’opportunité de développement de l’économie numérique pour les entreprises </a:t>
            </a:r>
            <a:br>
              <a:rPr b="0" i="0" lang="en" sz="2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" sz="2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et les entrepreneurs guinéens.</a:t>
            </a:r>
            <a:endParaRPr b="0" i="0" sz="11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e5d2b565c_0_898"/>
          <p:cNvSpPr txBox="1"/>
          <p:nvPr/>
        </p:nvSpPr>
        <p:spPr>
          <a:xfrm>
            <a:off x="321592" y="305601"/>
            <a:ext cx="1154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Vision, </a:t>
            </a:r>
            <a:r>
              <a:rPr b="1" i="0" lang="en" sz="3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missions</a:t>
            </a:r>
            <a:r>
              <a:rPr b="1" i="0" lang="en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et objectifs du pôle digital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68" name="Google Shape;168;gde5d2b565c_0_8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69" name="Google Shape;169;gde5d2b565c_0_898"/>
          <p:cNvSpPr txBox="1"/>
          <p:nvPr/>
        </p:nvSpPr>
        <p:spPr>
          <a:xfrm>
            <a:off x="1169550" y="2659275"/>
            <a:ext cx="98529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Appuyer un 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écosystème d’entrepreneuriat 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et d’innovation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Favoriser l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  développement économique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et de la création d’emploi 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dans les métiers du digital pour tous les secteurs d’activités économiques 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(santé, agriculture, éducation, …). 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Modernisation des métiers traditionnels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à travers la diffusion d’innovations.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Stratégie de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collaboration et de partenariats  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avec un ensemble d’acteurs (publics, associatifs et privés)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Développement de 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contenu local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le savoir-faire existant et en devenir</a:t>
            </a:r>
            <a:endParaRPr b="0" i="0" sz="1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gde5d2b565c_0_898"/>
          <p:cNvSpPr txBox="1"/>
          <p:nvPr>
            <p:ph idx="4294967295" type="title"/>
          </p:nvPr>
        </p:nvSpPr>
        <p:spPr>
          <a:xfrm>
            <a:off x="1315970" y="1388166"/>
            <a:ext cx="60669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3800"/>
              <a:buFont typeface="Lato"/>
              <a:buNone/>
            </a:pPr>
            <a:r>
              <a:rPr lang="en" sz="37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Les missions :</a:t>
            </a:r>
            <a:endParaRPr sz="37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e5d2b565c_0_909"/>
          <p:cNvSpPr txBox="1"/>
          <p:nvPr/>
        </p:nvSpPr>
        <p:spPr>
          <a:xfrm>
            <a:off x="321592" y="305601"/>
            <a:ext cx="1154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Vision, missions et </a:t>
            </a:r>
            <a:r>
              <a:rPr b="1" i="0" lang="en" sz="3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objectifs</a:t>
            </a:r>
            <a:r>
              <a:rPr b="1" i="0" lang="en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du pôle digital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76" name="Google Shape;176;gde5d2b565c_0_9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77" name="Google Shape;177;gde5d2b565c_0_909"/>
          <p:cNvSpPr txBox="1"/>
          <p:nvPr/>
        </p:nvSpPr>
        <p:spPr>
          <a:xfrm>
            <a:off x="1169550" y="2659275"/>
            <a:ext cx="98529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4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Développer un écosystème entrepreneurial doté de 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services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d’appui et d’accompagnement 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dans le domaine du Digital.  </a:t>
            </a:r>
            <a:endParaRPr b="1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Développer des partenariats 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avec l'écosystème pour assurer une large gamme de services et de projets.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Permettre la 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transition numérique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des entreprises dans tous les domaines 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Créer un 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lieu</a:t>
            </a: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travail moderne et équipé de 1300 m² pour les (jeunes) entrepreneurs et les apprenants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b="0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 lieu d’innovation, de </a:t>
            </a:r>
            <a:r>
              <a:rPr b="1" i="0" lang="en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recherche et expérimentation</a:t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" name="Google Shape;178;gde5d2b565c_0_909"/>
          <p:cNvSpPr txBox="1"/>
          <p:nvPr>
            <p:ph idx="4294967295" type="title"/>
          </p:nvPr>
        </p:nvSpPr>
        <p:spPr>
          <a:xfrm>
            <a:off x="1315970" y="1388166"/>
            <a:ext cx="60669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132"/>
              </a:buClr>
              <a:buSzPts val="3800"/>
              <a:buFont typeface="Lato"/>
              <a:buNone/>
            </a:pPr>
            <a:r>
              <a:rPr lang="en" sz="3733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Les objectifs :</a:t>
            </a:r>
            <a:endParaRPr sz="3733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5d2b565c_0_916"/>
          <p:cNvSpPr txBox="1"/>
          <p:nvPr/>
        </p:nvSpPr>
        <p:spPr>
          <a:xfrm>
            <a:off x="321592" y="305601"/>
            <a:ext cx="1154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Publics ciblés</a:t>
            </a:r>
            <a:r>
              <a:rPr b="1" i="0" lang="en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du pôle digital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84" name="Google Shape;184;gde5d2b565c_0_9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85" name="Google Shape;185;gde5d2b565c_0_916"/>
          <p:cNvSpPr txBox="1"/>
          <p:nvPr/>
        </p:nvSpPr>
        <p:spPr>
          <a:xfrm>
            <a:off x="1169550" y="1573200"/>
            <a:ext cx="9852900" cy="4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Arial"/>
              <a:buNone/>
            </a:pPr>
            <a:r>
              <a:rPr b="1" i="1" lang="en" sz="1833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Entreprises et professionnels </a:t>
            </a:r>
            <a:endParaRPr b="1" i="1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499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3"/>
              <a:buFont typeface="Verdana"/>
              <a:buChar char="●"/>
            </a:pPr>
            <a:r>
              <a:rPr b="0" i="0" lang="en" sz="1833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Les entreprises du digital </a:t>
            </a:r>
            <a:endParaRPr b="0" i="0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499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3"/>
              <a:buFont typeface="Verdana"/>
              <a:buChar char="●"/>
            </a:pPr>
            <a:r>
              <a:rPr b="0" i="0" lang="en" sz="1833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 startups numériques</a:t>
            </a:r>
            <a:endParaRPr b="0" i="0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499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3"/>
              <a:buFont typeface="Verdana"/>
              <a:buChar char="●"/>
            </a:pPr>
            <a:r>
              <a:rPr b="0" i="0" lang="en" sz="1833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Les entreprises (hors digital) souhaitant analyser les opportunités offertes par le numérique</a:t>
            </a:r>
            <a:endParaRPr b="0" i="0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499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3"/>
              <a:buFont typeface="Verdana"/>
              <a:buChar char="●"/>
            </a:pPr>
            <a:r>
              <a:rPr b="0" i="0" lang="en" sz="1833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 professionnels souhaitant développer leurs compétences </a:t>
            </a:r>
            <a:endParaRPr b="0" i="0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Arial"/>
              <a:buNone/>
            </a:pPr>
            <a:r>
              <a:t/>
            </a:r>
            <a:endParaRPr b="0" i="0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3"/>
              <a:buFont typeface="Arial"/>
              <a:buNone/>
            </a:pPr>
            <a:r>
              <a:t/>
            </a:r>
            <a:endParaRPr b="1" i="1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Arial"/>
              <a:buNone/>
            </a:pPr>
            <a:r>
              <a:rPr b="1" i="1" lang="en" sz="1833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Étudiants et apprenants </a:t>
            </a:r>
            <a:endParaRPr b="0" i="1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Arial"/>
              <a:buNone/>
            </a:pPr>
            <a:r>
              <a:t/>
            </a:r>
            <a:endParaRPr b="0" i="0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3"/>
              <a:buFont typeface="Arial"/>
              <a:buNone/>
            </a:pPr>
            <a:r>
              <a:t/>
            </a:r>
            <a:endParaRPr b="1" i="1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3"/>
              <a:buFont typeface="Arial"/>
              <a:buNone/>
            </a:pPr>
            <a:r>
              <a:rPr b="1" i="1" lang="en" sz="1833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Institutions et grandes entreprises</a:t>
            </a:r>
            <a:endParaRPr b="1" i="1" sz="1833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499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3"/>
              <a:buFont typeface="Verdana"/>
              <a:buChar char="●"/>
            </a:pPr>
            <a:r>
              <a:rPr b="0" i="0" lang="en" sz="1833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 investisseurs, bailleurs de fonds, grandes entreprises et autorités</a:t>
            </a:r>
            <a:endParaRPr b="0" i="0" sz="1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ba1aa7e4b_1_31"/>
          <p:cNvSpPr txBox="1"/>
          <p:nvPr/>
        </p:nvSpPr>
        <p:spPr>
          <a:xfrm>
            <a:off x="321592" y="1397251"/>
            <a:ext cx="115488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Question 1</a:t>
            </a:r>
            <a:endParaRPr b="1" i="0" sz="6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1" i="0" sz="4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1" lang="en" sz="3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Participez avec ce lien wooclap.com/poledigiPOLEDIGI</a:t>
            </a:r>
            <a:endParaRPr b="1" i="1" sz="3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1" sz="5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1" lang="en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Adhérez-vous à la vision, aux missions et aux objectifs du hub digital à Sonfonia ?</a:t>
            </a:r>
            <a:endParaRPr b="1" i="1" sz="3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91" name="Google Shape;191;gdba1aa7e4b_1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df82bbec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152400"/>
            <a:ext cx="1048512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02469f3e3_1_0"/>
          <p:cNvSpPr txBox="1"/>
          <p:nvPr/>
        </p:nvSpPr>
        <p:spPr>
          <a:xfrm>
            <a:off x="321592" y="2530526"/>
            <a:ext cx="11548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Proposition de catalogue de services</a:t>
            </a:r>
            <a:endParaRPr b="0" i="0" sz="3666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203" name="Google Shape;203;ge02469f3e3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e5d2b565c_0_504"/>
          <p:cNvSpPr txBox="1"/>
          <p:nvPr/>
        </p:nvSpPr>
        <p:spPr>
          <a:xfrm>
            <a:off x="321592" y="305601"/>
            <a:ext cx="1154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 Programmes Phares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gde5d2b565c_0_504"/>
          <p:cNvSpPr/>
          <p:nvPr/>
        </p:nvSpPr>
        <p:spPr>
          <a:xfrm>
            <a:off x="655250" y="1425400"/>
            <a:ext cx="2535300" cy="1533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INNOVATION &amp; MATURITÉ DIGITALE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gde5d2b565c_0_504"/>
          <p:cNvSpPr/>
          <p:nvPr/>
        </p:nvSpPr>
        <p:spPr>
          <a:xfrm>
            <a:off x="655250" y="3178000"/>
            <a:ext cx="2535300" cy="1533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SKILLS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gde5d2b565c_0_504"/>
          <p:cNvSpPr/>
          <p:nvPr/>
        </p:nvSpPr>
        <p:spPr>
          <a:xfrm>
            <a:off x="655250" y="4930600"/>
            <a:ext cx="2535300" cy="1533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CROISSANCE DES PÉPITES &amp; DES CHAMPIONS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gde5d2b565c_0_504"/>
          <p:cNvSpPr/>
          <p:nvPr/>
        </p:nvSpPr>
        <p:spPr>
          <a:xfrm>
            <a:off x="3514975" y="1552525"/>
            <a:ext cx="19926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Agence digitale ouverte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gde5d2b565c_0_504"/>
          <p:cNvSpPr/>
          <p:nvPr/>
        </p:nvSpPr>
        <p:spPr>
          <a:xfrm>
            <a:off x="5648575" y="1552525"/>
            <a:ext cx="19926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Fablab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gde5d2b565c_0_504"/>
          <p:cNvSpPr/>
          <p:nvPr/>
        </p:nvSpPr>
        <p:spPr>
          <a:xfrm>
            <a:off x="7782175" y="1552525"/>
            <a:ext cx="19926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Master classes du digital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gde5d2b565c_0_504"/>
          <p:cNvSpPr/>
          <p:nvPr/>
        </p:nvSpPr>
        <p:spPr>
          <a:xfrm>
            <a:off x="9915775" y="1552525"/>
            <a:ext cx="19926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Data, Devices, Power &amp; Spaces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gde5d2b565c_0_504"/>
          <p:cNvSpPr/>
          <p:nvPr/>
        </p:nvSpPr>
        <p:spPr>
          <a:xfrm>
            <a:off x="3514975" y="3308800"/>
            <a:ext cx="41262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Fabrique des talents du digital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gde5d2b565c_0_504"/>
          <p:cNvSpPr txBox="1"/>
          <p:nvPr/>
        </p:nvSpPr>
        <p:spPr>
          <a:xfrm>
            <a:off x="3774475" y="3781300"/>
            <a:ext cx="21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Initiation: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Outils du développeur web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Base de données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...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gde5d2b565c_0_504"/>
          <p:cNvSpPr txBox="1"/>
          <p:nvPr/>
        </p:nvSpPr>
        <p:spPr>
          <a:xfrm>
            <a:off x="5752025" y="3781300"/>
            <a:ext cx="21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Perfectionnement: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Full Stack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Train the Trainers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...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gde5d2b565c_0_504"/>
          <p:cNvSpPr/>
          <p:nvPr/>
        </p:nvSpPr>
        <p:spPr>
          <a:xfrm>
            <a:off x="7782175" y="3308800"/>
            <a:ext cx="41262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Formations boost ma PME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gde5d2b565c_0_504"/>
          <p:cNvSpPr txBox="1"/>
          <p:nvPr/>
        </p:nvSpPr>
        <p:spPr>
          <a:xfrm>
            <a:off x="8334275" y="3552700"/>
            <a:ext cx="287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Formation bureaucratique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Formation “Je gère mon équipe”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Marketing digital &amp; web marketing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Ventes en ligne et hors ligne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14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b="0" i="0" lang="en" sz="9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...</a:t>
            </a:r>
            <a:endParaRPr b="0" i="0" sz="9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gde5d2b565c_0_504"/>
          <p:cNvSpPr/>
          <p:nvPr/>
        </p:nvSpPr>
        <p:spPr>
          <a:xfrm>
            <a:off x="3447325" y="5096400"/>
            <a:ext cx="20604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 Fabrique à projets des services internes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gde5d2b565c_0_504"/>
          <p:cNvSpPr/>
          <p:nvPr/>
        </p:nvSpPr>
        <p:spPr>
          <a:xfrm>
            <a:off x="5688300" y="5096400"/>
            <a:ext cx="19926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Programme Croissance des Pépites et des Champions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" name="Google Shape;223;gde5d2b565c_0_504"/>
          <p:cNvSpPr/>
          <p:nvPr/>
        </p:nvSpPr>
        <p:spPr>
          <a:xfrm>
            <a:off x="7823375" y="5096400"/>
            <a:ext cx="19926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Programme d’incubation et d’accélération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gde5d2b565c_0_504"/>
          <p:cNvSpPr/>
          <p:nvPr/>
        </p:nvSpPr>
        <p:spPr>
          <a:xfrm>
            <a:off x="9958450" y="5096400"/>
            <a:ext cx="1992600" cy="1271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Support à la levée de fonds</a:t>
            </a:r>
            <a:endParaRPr b="1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de5d2b565c_0_8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6934" y="66967"/>
            <a:ext cx="4638869" cy="228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de5d2b565c_0_8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234" y="3223433"/>
            <a:ext cx="5910668" cy="33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de5d2b565c_0_884"/>
          <p:cNvSpPr/>
          <p:nvPr/>
        </p:nvSpPr>
        <p:spPr>
          <a:xfrm>
            <a:off x="967375" y="185675"/>
            <a:ext cx="5471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n" sz="3733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Service </a:t>
            </a:r>
            <a:r>
              <a:rPr b="1" i="1" lang="en" sz="3733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Agence digitale ouverte</a:t>
            </a:r>
            <a:endParaRPr b="0" i="0" sz="1867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2" name="Google Shape;232;gde5d2b565c_0_884"/>
          <p:cNvSpPr txBox="1"/>
          <p:nvPr/>
        </p:nvSpPr>
        <p:spPr>
          <a:xfrm>
            <a:off x="6498400" y="2321900"/>
            <a:ext cx="53289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Pour qui ?</a:t>
            </a:r>
            <a:endParaRPr b="0" i="0" sz="1600" u="sng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Les entreprises en recherche de développement et de transformation digitale.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Les experts du digital en recherche de clients et d’appuis à la gestion de prestations. 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Comment ?</a:t>
            </a:r>
            <a:endParaRPr b="0" i="0" sz="1600" u="sng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Une plateforme web à accès freemium, une équipe dédiée, des méthodes de gestion de projet et d’évaluation de prestataires.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sng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gde5d2b565c_0_884"/>
          <p:cNvSpPr/>
          <p:nvPr/>
        </p:nvSpPr>
        <p:spPr>
          <a:xfrm>
            <a:off x="88125" y="66975"/>
            <a:ext cx="1295700" cy="9006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INNOVATION &amp; MATURITÉ DIGITALE</a:t>
            </a:r>
            <a:endParaRPr b="1" i="0" sz="1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4" name="Google Shape;234;gde5d2b565c_0_884"/>
          <p:cNvSpPr txBox="1"/>
          <p:nvPr/>
        </p:nvSpPr>
        <p:spPr>
          <a:xfrm>
            <a:off x="284225" y="1463075"/>
            <a:ext cx="56262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" sz="18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L’agence agira comme une plateforme de “matching” entre des profils experts du digital, et les entreprises souhaitant faire appel à ces prestataires. Elle pourra jouer le rôle de coordinateur des projets. </a:t>
            </a:r>
            <a:endParaRPr b="0" i="0" sz="1867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614" y="119661"/>
            <a:ext cx="5179919" cy="254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 txBox="1"/>
          <p:nvPr/>
        </p:nvSpPr>
        <p:spPr>
          <a:xfrm>
            <a:off x="6197600" y="2641434"/>
            <a:ext cx="6274400" cy="296634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Pour qui?</a:t>
            </a:r>
            <a:endParaRPr b="0" i="0" sz="1733" u="sng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 étudiants et leurs professeurs;</a:t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 entrepreneurs, startups et porteurs de projets;</a:t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 PME, et tous les publics intéressés. </a:t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t/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Comment?</a:t>
            </a:r>
            <a:endParaRPr b="0" i="0" sz="1733" u="sng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Ateliers de sensibilisation; appuis au prototypage; accompagnement dans la production de mini-séries. </a:t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t/>
            </a:r>
            <a:endParaRPr b="0" i="1" sz="1733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77433" y="180567"/>
            <a:ext cx="6274400" cy="2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n" sz="3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Service </a:t>
            </a:r>
            <a:r>
              <a:rPr b="1" i="1" lang="en" sz="3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Fablab</a:t>
            </a:r>
            <a:br>
              <a:rPr b="1" i="0" lang="en" sz="2133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i="0" lang="en" sz="2133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" sz="1867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Fablab proposera des services de prototypage rapide en soutien à l’innovation et à la modernisation des métiers.</a:t>
            </a:r>
            <a:endParaRPr b="0" i="0" sz="1867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467" y="2502633"/>
            <a:ext cx="5667933" cy="376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9"/>
          <p:cNvPicPr preferRelativeResize="0"/>
          <p:nvPr/>
        </p:nvPicPr>
        <p:blipFill rotWithShape="1">
          <a:blip r:embed="rId5">
            <a:alphaModFix/>
          </a:blip>
          <a:srcRect b="54107" l="26819" r="61951" t="32856"/>
          <a:stretch/>
        </p:blipFill>
        <p:spPr>
          <a:xfrm>
            <a:off x="88133" y="69833"/>
            <a:ext cx="989568" cy="6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/>
          <p:nvPr/>
        </p:nvSpPr>
        <p:spPr>
          <a:xfrm>
            <a:off x="6283433" y="5339533"/>
            <a:ext cx="5908400" cy="1518400"/>
          </a:xfrm>
          <a:prstGeom prst="rect">
            <a:avLst/>
          </a:prstGeom>
          <a:solidFill>
            <a:srgbClr val="58CFAF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CIBLE : </a:t>
            </a:r>
            <a:endParaRPr b="1" i="0" sz="1467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-"/>
            </a:pPr>
            <a:r>
              <a:rPr b="0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Sensibilisation ou formation d’au moins </a:t>
            </a:r>
            <a:r>
              <a:rPr b="1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 auto-entrepreneurs/an</a:t>
            </a:r>
            <a:endParaRPr b="1" i="0" sz="1467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-"/>
            </a:pPr>
            <a:r>
              <a:rPr b="0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Prototypage pour </a:t>
            </a:r>
            <a:r>
              <a:rPr b="1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 PME/an</a:t>
            </a:r>
            <a:endParaRPr b="0" i="0" sz="1867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-"/>
            </a:pPr>
            <a:r>
              <a:rPr b="0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Productions de mini-séries pour </a:t>
            </a:r>
            <a:r>
              <a:rPr b="1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 PME/an</a:t>
            </a:r>
            <a:endParaRPr b="0" i="0" sz="1867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de5d2b565c_0_551"/>
          <p:cNvPicPr preferRelativeResize="0"/>
          <p:nvPr/>
        </p:nvPicPr>
        <p:blipFill rotWithShape="1">
          <a:blip r:embed="rId4">
            <a:alphaModFix amt="87000"/>
          </a:blip>
          <a:srcRect b="0" l="0" r="0" t="0"/>
          <a:stretch/>
        </p:blipFill>
        <p:spPr>
          <a:xfrm>
            <a:off x="8615125" y="0"/>
            <a:ext cx="35768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ip logo" id="94" name="Google Shape;94;gde5d2b565c_0_5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9925" y="191152"/>
            <a:ext cx="3081020" cy="32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e5d2b565c_0_551"/>
          <p:cNvSpPr txBox="1"/>
          <p:nvPr>
            <p:ph type="ctrTitle"/>
          </p:nvPr>
        </p:nvSpPr>
        <p:spPr>
          <a:xfrm>
            <a:off x="195975" y="1341500"/>
            <a:ext cx="8060700" cy="50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wentieth Century"/>
              <a:buNone/>
            </a:pPr>
            <a:r>
              <a:rPr lang="en" sz="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Présentation </a:t>
            </a:r>
            <a:endParaRPr sz="5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wentieth Century"/>
              <a:buNone/>
            </a:pPr>
            <a:r>
              <a:rPr lang="en" sz="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aux PME et SAE</a:t>
            </a:r>
            <a:endParaRPr sz="5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gde5d2b565c_0_5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77866" y="5552725"/>
            <a:ext cx="1489959" cy="105865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gde5d2b565c_0_5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8125" y="3668147"/>
            <a:ext cx="1572947" cy="78715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gde5d2b565c_0_5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18126" y="4632575"/>
            <a:ext cx="1572951" cy="64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de5d2b565c_0_5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82244" y="3781275"/>
            <a:ext cx="771600" cy="15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ligations de publicité / Logos | Massif Central" id="100" name="Google Shape;100;gde5d2b565c_0_5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18131" y="5531323"/>
            <a:ext cx="1572950" cy="110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614" y="119661"/>
            <a:ext cx="5179919" cy="254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0"/>
          <p:cNvSpPr txBox="1"/>
          <p:nvPr/>
        </p:nvSpPr>
        <p:spPr>
          <a:xfrm>
            <a:off x="0" y="315934"/>
            <a:ext cx="7204400" cy="13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n" sz="3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Fabrique des Talents  “</a:t>
            </a:r>
            <a:r>
              <a:rPr b="1" i="1" lang="en" sz="3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Développeur Web Fullstack</a:t>
            </a:r>
            <a:r>
              <a:rPr b="1" i="0" lang="en" sz="3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”</a:t>
            </a:r>
            <a:endParaRPr b="1" i="0" sz="3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6317733" y="2918201"/>
            <a:ext cx="5772800" cy="269967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Pour qui?</a:t>
            </a:r>
            <a:endParaRPr b="0" i="0" sz="1733" u="sng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Toute personne diplômée universitaire qui souhaite s’orienter vers le développement web (prérequis “fondations” nécessaire)</a:t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t/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Comment?</a:t>
            </a:r>
            <a:endParaRPr b="0" i="0" sz="1733" u="sng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 mois de formation pratique, orientée projet. </a:t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t/>
            </a:r>
            <a:endParaRPr b="0" i="0" sz="1733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87967" y="1643400"/>
            <a:ext cx="6562000" cy="116951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Formation complète et pratique de développement web “full stack”, incluant tous les aspects nécessaires à un développeur pour créer une application web.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00" y="3220867"/>
            <a:ext cx="5076433" cy="33842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10"/>
          <p:cNvPicPr preferRelativeResize="0"/>
          <p:nvPr/>
        </p:nvPicPr>
        <p:blipFill rotWithShape="1">
          <a:blip r:embed="rId5">
            <a:alphaModFix/>
          </a:blip>
          <a:srcRect b="37432" l="26470" r="61697" t="48128"/>
          <a:stretch/>
        </p:blipFill>
        <p:spPr>
          <a:xfrm>
            <a:off x="87967" y="119667"/>
            <a:ext cx="1001069" cy="6871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"/>
          <p:cNvSpPr/>
          <p:nvPr/>
        </p:nvSpPr>
        <p:spPr>
          <a:xfrm>
            <a:off x="6419200" y="5339533"/>
            <a:ext cx="5772800" cy="1518400"/>
          </a:xfrm>
          <a:prstGeom prst="rect">
            <a:avLst/>
          </a:prstGeom>
          <a:solidFill>
            <a:srgbClr val="58CFAF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CIBLE : </a:t>
            </a:r>
            <a:endParaRPr b="1" i="0" sz="1467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-"/>
            </a:pPr>
            <a:r>
              <a:rPr b="1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50 développeurs </a:t>
            </a:r>
            <a:r>
              <a:rPr b="0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formés par an</a:t>
            </a:r>
            <a:endParaRPr b="0" i="0" sz="1867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7859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614" y="119661"/>
            <a:ext cx="5179919" cy="254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1"/>
          <p:cNvSpPr txBox="1"/>
          <p:nvPr/>
        </p:nvSpPr>
        <p:spPr>
          <a:xfrm>
            <a:off x="-203200" y="11134"/>
            <a:ext cx="7204400" cy="196953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1" lang="en" sz="3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Programme </a:t>
            </a:r>
            <a:endParaRPr b="1" i="1" sz="3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1" lang="en" sz="3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Croissance des Pépites &amp; Champions du digital</a:t>
            </a:r>
            <a:r>
              <a:rPr b="1" i="0" lang="en" sz="3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3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6520000" y="2744034"/>
            <a:ext cx="5643200" cy="269967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Pour qui?</a:t>
            </a:r>
            <a:endParaRPr b="0" i="0" sz="1733" u="sng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Pour les entreprises locales du digital ayant déjà fait leur preuves et ressentant le besoin d’accélérer leur croissances et de bénéficier d’un appui personnalisé. </a:t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t/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sng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Comment?</a:t>
            </a:r>
            <a:endParaRPr b="0" i="0" sz="1733" u="sng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b="0" i="0" lang="en" sz="1733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Création d’une feuille de route personnalisée et d’un accès “sur mesure” aux services du pôle. </a:t>
            </a:r>
            <a:endParaRPr b="0" i="0" sz="17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11"/>
          <p:cNvSpPr txBox="1"/>
          <p:nvPr/>
        </p:nvSpPr>
        <p:spPr>
          <a:xfrm>
            <a:off x="337600" y="1827701"/>
            <a:ext cx="5979200" cy="139547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b="0" i="0" lang="en" sz="1867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Accompagnement sur mesure mixant de services de structuration, conseil, accélération, mise en relation avec des partenaires stratégiques et opérationnels, accès au marché, appui à la levée de fonds  </a:t>
            </a:r>
            <a:endParaRPr b="0" i="0" sz="1867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600" y="3300686"/>
            <a:ext cx="5643317" cy="339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5">
            <a:alphaModFix/>
          </a:blip>
          <a:srcRect b="20350" l="26338" r="61721" t="65643"/>
          <a:stretch/>
        </p:blipFill>
        <p:spPr>
          <a:xfrm>
            <a:off x="85734" y="49000"/>
            <a:ext cx="1039431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1"/>
          <p:cNvSpPr/>
          <p:nvPr/>
        </p:nvSpPr>
        <p:spPr>
          <a:xfrm>
            <a:off x="6450676" y="5453149"/>
            <a:ext cx="5741200" cy="1415600"/>
          </a:xfrm>
          <a:prstGeom prst="rect">
            <a:avLst/>
          </a:prstGeom>
          <a:solidFill>
            <a:srgbClr val="58CFAF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CIBLE : </a:t>
            </a:r>
            <a:endParaRPr b="0" i="0" sz="1467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7859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t/>
            </a:r>
            <a:endParaRPr b="0" i="0" sz="1467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-"/>
            </a:pPr>
            <a:r>
              <a:rPr b="1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 entreprises Pépites </a:t>
            </a:r>
            <a:r>
              <a:rPr b="0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à haut potentiel identifiées et accompagnées par an </a:t>
            </a:r>
            <a:endParaRPr b="0" i="0" sz="1867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0990" lvl="0" marL="38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-"/>
            </a:pPr>
            <a:r>
              <a:rPr b="1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entreprises Matures </a:t>
            </a:r>
            <a:r>
              <a:rPr b="0" i="0" lang="en" sz="14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à haut potentiel identifiées et accompagnées par an</a:t>
            </a:r>
            <a:endParaRPr b="0" i="0" sz="1467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02469f3e3_1_9"/>
          <p:cNvSpPr txBox="1"/>
          <p:nvPr/>
        </p:nvSpPr>
        <p:spPr>
          <a:xfrm>
            <a:off x="134700" y="1397250"/>
            <a:ext cx="117357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Question 2</a:t>
            </a:r>
            <a:endParaRPr b="1" i="0" sz="6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t/>
            </a:r>
            <a:endParaRPr b="1" i="0" sz="6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1" lang="en" sz="3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Participez avec ce lien wooclap.com/POLEDIGI</a:t>
            </a:r>
            <a:endParaRPr b="1" i="1" sz="3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1" sz="3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1" lang="en" sz="3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Seriez vous intéressé, comme client,  par l’un des services présentés ? Si oui de quel programme ?</a:t>
            </a:r>
            <a:endParaRPr b="1" i="1" sz="3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272" name="Google Shape;272;ge02469f3e3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df82bbecc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152400"/>
            <a:ext cx="1048512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02469f3e3_1_14"/>
          <p:cNvSpPr txBox="1"/>
          <p:nvPr/>
        </p:nvSpPr>
        <p:spPr>
          <a:xfrm>
            <a:off x="321592" y="1397251"/>
            <a:ext cx="115488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Question 3</a:t>
            </a:r>
            <a:endParaRPr b="1" i="0" sz="6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t/>
            </a:r>
            <a:endParaRPr b="1" i="0" sz="6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1" lang="en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Participez avec ce lien wooclap.com/POLEDIGI</a:t>
            </a:r>
            <a:endParaRPr b="1" i="1" sz="3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1" sz="3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1" lang="en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Envisageriez vous d’être un  partenaire du HUB pour proposer  l’un des  services présentés ?</a:t>
            </a:r>
            <a:endParaRPr b="1" i="1" sz="3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284" name="Google Shape;284;ge02469f3e3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df82bbecc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152400"/>
            <a:ext cx="1048512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a1aa7e4b_1_36"/>
          <p:cNvSpPr txBox="1"/>
          <p:nvPr/>
        </p:nvSpPr>
        <p:spPr>
          <a:xfrm>
            <a:off x="321592" y="2530526"/>
            <a:ext cx="11548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Proposition de mise en oeuvre</a:t>
            </a:r>
            <a:endParaRPr b="0" i="0" sz="3666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296" name="Google Shape;296;gdba1aa7e4b_1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gde5d2b565c_0_565"/>
          <p:cNvCxnSpPr/>
          <p:nvPr/>
        </p:nvCxnSpPr>
        <p:spPr>
          <a:xfrm>
            <a:off x="1652033" y="3873233"/>
            <a:ext cx="8857200" cy="141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2" name="Google Shape;302;gde5d2b565c_0_565"/>
          <p:cNvSpPr txBox="1"/>
          <p:nvPr/>
        </p:nvSpPr>
        <p:spPr>
          <a:xfrm>
            <a:off x="1062433" y="2366506"/>
            <a:ext cx="5225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ED5F73"/>
                </a:solidFill>
                <a:latin typeface="Lato"/>
                <a:ea typeface="Lato"/>
                <a:cs typeface="Lato"/>
                <a:sym typeface="Lato"/>
              </a:rPr>
              <a:t>  Lancement -</a:t>
            </a:r>
            <a:endParaRPr b="0" i="0" sz="16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3" marL="12699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Offres de services pilotes pré-infrastructure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de5d2b565c_0_565"/>
          <p:cNvSpPr txBox="1"/>
          <p:nvPr/>
        </p:nvSpPr>
        <p:spPr>
          <a:xfrm>
            <a:off x="4745933" y="4894205"/>
            <a:ext cx="53829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648DE8"/>
                </a:solidFill>
                <a:latin typeface="Lato"/>
                <a:ea typeface="Lato"/>
                <a:cs typeface="Lato"/>
                <a:sym typeface="Lato"/>
              </a:rPr>
              <a:t>Inauguration des infrastructures </a:t>
            </a:r>
            <a:endParaRPr b="1" i="0" sz="1600" u="none" cap="none" strike="noStrike">
              <a:solidFill>
                <a:srgbClr val="648D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3" marL="12699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Elargissement de la gamme de services</a:t>
            </a:r>
            <a:endParaRPr b="1" i="1" sz="16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4" name="Google Shape;304;gde5d2b565c_0_565"/>
          <p:cNvSpPr txBox="1"/>
          <p:nvPr/>
        </p:nvSpPr>
        <p:spPr>
          <a:xfrm>
            <a:off x="1363900" y="3965900"/>
            <a:ext cx="928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" sz="1333" u="none" cap="none" strike="noStrike">
                <a:solidFill>
                  <a:srgbClr val="ED5F73"/>
                </a:solidFill>
                <a:latin typeface="Lato"/>
                <a:ea typeface="Lato"/>
                <a:cs typeface="Lato"/>
                <a:sym typeface="Lato"/>
              </a:rPr>
              <a:t>2020</a:t>
            </a:r>
            <a:endParaRPr b="1" i="0" sz="1333" u="none" cap="none" strike="noStrike">
              <a:solidFill>
                <a:srgbClr val="ED5F7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1" i="0" sz="13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gde5d2b565c_0_565"/>
          <p:cNvSpPr txBox="1"/>
          <p:nvPr/>
        </p:nvSpPr>
        <p:spPr>
          <a:xfrm>
            <a:off x="2746233" y="3965884"/>
            <a:ext cx="928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" sz="1333" u="none" cap="none" strike="noStrike">
                <a:solidFill>
                  <a:srgbClr val="ED5F73"/>
                </a:solidFill>
                <a:latin typeface="Lato"/>
                <a:ea typeface="Lato"/>
                <a:cs typeface="Lato"/>
                <a:sym typeface="Lato"/>
              </a:rPr>
              <a:t>2021</a:t>
            </a:r>
            <a:endParaRPr b="1" i="0" sz="800" u="none" cap="none" strike="noStrike">
              <a:solidFill>
                <a:srgbClr val="ED5F7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1" i="0" sz="13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gde5d2b565c_0_565"/>
          <p:cNvSpPr txBox="1"/>
          <p:nvPr/>
        </p:nvSpPr>
        <p:spPr>
          <a:xfrm>
            <a:off x="4183033" y="3965884"/>
            <a:ext cx="928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" sz="1333" u="none" cap="none" strike="noStrike">
                <a:solidFill>
                  <a:srgbClr val="ED5F73"/>
                </a:solidFill>
                <a:latin typeface="Lato"/>
                <a:ea typeface="Lato"/>
                <a:cs typeface="Lato"/>
                <a:sym typeface="Lato"/>
              </a:rPr>
              <a:t>2022</a:t>
            </a:r>
            <a:endParaRPr b="1" i="0" sz="1333" u="none" cap="none" strike="noStrike">
              <a:solidFill>
                <a:srgbClr val="ED5F7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1" i="0" sz="13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gde5d2b565c_0_565"/>
          <p:cNvSpPr txBox="1"/>
          <p:nvPr/>
        </p:nvSpPr>
        <p:spPr>
          <a:xfrm>
            <a:off x="5721433" y="3965884"/>
            <a:ext cx="928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" sz="1333" u="none" cap="none" strike="noStrike">
                <a:solidFill>
                  <a:srgbClr val="648DE8"/>
                </a:solidFill>
                <a:latin typeface="Lato"/>
                <a:ea typeface="Lato"/>
                <a:cs typeface="Lato"/>
                <a:sym typeface="Lato"/>
              </a:rPr>
              <a:t>2023</a:t>
            </a:r>
            <a:endParaRPr b="1" i="0" sz="1333" u="none" cap="none" strike="noStrike">
              <a:solidFill>
                <a:srgbClr val="648D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1" i="0" sz="13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gde5d2b565c_0_565"/>
          <p:cNvSpPr txBox="1"/>
          <p:nvPr/>
        </p:nvSpPr>
        <p:spPr>
          <a:xfrm>
            <a:off x="8683600" y="3965884"/>
            <a:ext cx="928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" sz="1333" u="none" cap="none" strike="noStrike">
                <a:solidFill>
                  <a:srgbClr val="5AF1BE"/>
                </a:solidFill>
                <a:latin typeface="Lato"/>
                <a:ea typeface="Lato"/>
                <a:cs typeface="Lato"/>
                <a:sym typeface="Lato"/>
              </a:rPr>
              <a:t>2025</a:t>
            </a:r>
            <a:endParaRPr b="1" i="0" sz="933" u="none" cap="none" strike="noStrike">
              <a:solidFill>
                <a:srgbClr val="5AF1B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1" i="0" sz="13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gde5d2b565c_0_565"/>
          <p:cNvSpPr txBox="1"/>
          <p:nvPr/>
        </p:nvSpPr>
        <p:spPr>
          <a:xfrm>
            <a:off x="10177067" y="3965900"/>
            <a:ext cx="7956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" sz="1333" u="none" cap="none" strike="noStrike">
                <a:solidFill>
                  <a:srgbClr val="5AF1BE"/>
                </a:solidFill>
                <a:latin typeface="Lato"/>
                <a:ea typeface="Lato"/>
                <a:cs typeface="Lato"/>
                <a:sym typeface="Lato"/>
              </a:rPr>
              <a:t>2026</a:t>
            </a:r>
            <a:endParaRPr b="1" i="0" sz="1333" u="none" cap="none" strike="noStrike">
              <a:solidFill>
                <a:srgbClr val="5AF1B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1" i="0" sz="13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gde5d2b565c_0_565"/>
          <p:cNvSpPr txBox="1"/>
          <p:nvPr/>
        </p:nvSpPr>
        <p:spPr>
          <a:xfrm>
            <a:off x="7304117" y="3965884"/>
            <a:ext cx="928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en" sz="1333" u="none" cap="none" strike="noStrike">
                <a:solidFill>
                  <a:srgbClr val="648DE8"/>
                </a:solidFill>
                <a:latin typeface="Lato"/>
                <a:ea typeface="Lato"/>
                <a:cs typeface="Lato"/>
                <a:sym typeface="Lato"/>
              </a:rPr>
              <a:t>2024</a:t>
            </a:r>
            <a:endParaRPr b="1" i="0" sz="1333" u="none" cap="none" strike="noStrike">
              <a:solidFill>
                <a:srgbClr val="648D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t/>
            </a:r>
            <a:endParaRPr b="1" i="0" sz="1333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gde5d2b565c_0_565"/>
          <p:cNvSpPr txBox="1"/>
          <p:nvPr/>
        </p:nvSpPr>
        <p:spPr>
          <a:xfrm>
            <a:off x="7867157" y="2028567"/>
            <a:ext cx="3959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5AF1BE"/>
                </a:solidFill>
                <a:latin typeface="Lato"/>
                <a:ea typeface="Lato"/>
                <a:cs typeface="Lato"/>
                <a:sym typeface="Lato"/>
              </a:rPr>
              <a:t>Croisière </a:t>
            </a:r>
            <a:endParaRPr b="0" i="0" sz="16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3" marL="12699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Services compétitifs et pérennes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gde5d2b565c_0_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7040" y="2028566"/>
            <a:ext cx="795600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de5d2b565c_0_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80643">
            <a:off x="450800" y="3793900"/>
            <a:ext cx="795600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de5d2b565c_0_5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13374">
            <a:off x="4524867" y="4902651"/>
            <a:ext cx="795600" cy="7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de5d2b565c_0_565"/>
          <p:cNvSpPr txBox="1"/>
          <p:nvPr>
            <p:ph type="title"/>
          </p:nvPr>
        </p:nvSpPr>
        <p:spPr>
          <a:xfrm>
            <a:off x="388784" y="140157"/>
            <a:ext cx="11557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Lato"/>
              <a:buNone/>
            </a:pPr>
            <a:r>
              <a:rPr b="1" lang="en" sz="440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TIMELINE</a:t>
            </a:r>
            <a:endParaRPr b="1" sz="4400">
              <a:solidFill>
                <a:srgbClr val="00B0F0"/>
              </a:solidFill>
            </a:endParaRPr>
          </a:p>
        </p:txBody>
      </p:sp>
      <p:pic>
        <p:nvPicPr>
          <p:cNvPr descr="Apip logo" id="316" name="Google Shape;316;gde5d2b565c_0_5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66091" y="5967922"/>
            <a:ext cx="845574" cy="89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2469f3e3_1_19"/>
          <p:cNvSpPr txBox="1"/>
          <p:nvPr/>
        </p:nvSpPr>
        <p:spPr>
          <a:xfrm>
            <a:off x="321592" y="1168651"/>
            <a:ext cx="115488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Question 4</a:t>
            </a:r>
            <a:endParaRPr b="1" i="0" sz="6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t/>
            </a:r>
            <a:endParaRPr b="1" i="0" sz="6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1" lang="en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Participez avec ce lien wooclap.com/POLEDIGI</a:t>
            </a:r>
            <a:endParaRPr b="1" i="1" sz="3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1" sz="3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1" lang="en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Selon vous, quel est LE facteur clé de succès? ("Qu'est-ce qui fera que ce pôle fonctionnera?")</a:t>
            </a:r>
            <a:endParaRPr b="1" i="1" sz="32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322" name="Google Shape;322;ge02469f3e3_1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df82bbecc9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38" y="213650"/>
            <a:ext cx="1048512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e5d2b565c_0_434"/>
          <p:cNvSpPr txBox="1"/>
          <p:nvPr/>
        </p:nvSpPr>
        <p:spPr>
          <a:xfrm>
            <a:off x="1065267" y="1074001"/>
            <a:ext cx="115488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Agenda:</a:t>
            </a:r>
            <a:endParaRPr b="1" i="0" sz="4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Char char="●"/>
            </a:pPr>
            <a:r>
              <a:rPr b="1" i="0" lang="en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Contexte</a:t>
            </a:r>
            <a:endParaRPr b="1" i="0" sz="2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Char char="●"/>
            </a:pPr>
            <a:r>
              <a:rPr b="1" i="0" lang="en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Enquête et étude</a:t>
            </a:r>
            <a:endParaRPr b="1" i="0" sz="2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Char char="●"/>
            </a:pPr>
            <a:r>
              <a:rPr b="1" i="0" lang="en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Proposition de positionnement</a:t>
            </a:r>
            <a:endParaRPr b="0" i="0" sz="2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Char char="●"/>
            </a:pPr>
            <a:r>
              <a:rPr b="1" i="0" lang="en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Proposition de catalogue de services</a:t>
            </a:r>
            <a:endParaRPr b="0" i="0" sz="2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Char char="●"/>
            </a:pPr>
            <a:r>
              <a:rPr b="1" i="0" lang="en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Proposition de mise en oeuvre</a:t>
            </a:r>
            <a:endParaRPr b="1" i="0" sz="2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Char char="+"/>
            </a:pPr>
            <a:r>
              <a:rPr b="1" i="0" lang="en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Vos inputs en continu. </a:t>
            </a:r>
            <a:endParaRPr b="1" i="0" sz="2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06" name="Google Shape;106;gde5d2b565c_0_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e04e1a23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6125"/>
            <a:ext cx="11887200" cy="5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e04e1a2336_0_0"/>
          <p:cNvSpPr txBox="1"/>
          <p:nvPr>
            <p:ph idx="4294967295" type="ctrTitle"/>
          </p:nvPr>
        </p:nvSpPr>
        <p:spPr>
          <a:xfrm>
            <a:off x="466525" y="-466425"/>
            <a:ext cx="9693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wentieth Century"/>
              <a:buNone/>
            </a:pPr>
            <a:r>
              <a:rPr b="1" lang="en" sz="4009">
                <a:latin typeface="Verdana"/>
                <a:ea typeface="Verdana"/>
                <a:cs typeface="Verdana"/>
                <a:sym typeface="Verdana"/>
              </a:rPr>
              <a:t>Infrastructure</a:t>
            </a:r>
            <a:endParaRPr b="1" sz="4009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e04e1a233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451" y="0"/>
            <a:ext cx="8924250" cy="670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e04e1a2336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588" y="6229350"/>
            <a:ext cx="10668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e04e1a2336_0_6"/>
          <p:cNvSpPr txBox="1"/>
          <p:nvPr>
            <p:ph idx="4294967295" type="ctrTitle"/>
          </p:nvPr>
        </p:nvSpPr>
        <p:spPr>
          <a:xfrm>
            <a:off x="466525" y="-466425"/>
            <a:ext cx="9693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wentieth Century"/>
              <a:buNone/>
            </a:pPr>
            <a:r>
              <a:rPr b="1" lang="en" sz="4009">
                <a:latin typeface="Verdana"/>
                <a:ea typeface="Verdana"/>
                <a:cs typeface="Verdana"/>
                <a:sym typeface="Verdana"/>
              </a:rPr>
              <a:t>Infrastructure</a:t>
            </a:r>
            <a:endParaRPr b="1" sz="4009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e04e1a2336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825"/>
            <a:ext cx="11887200" cy="55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e04e1a2336_0_13"/>
          <p:cNvSpPr txBox="1"/>
          <p:nvPr>
            <p:ph idx="4294967295" type="ctrTitle"/>
          </p:nvPr>
        </p:nvSpPr>
        <p:spPr>
          <a:xfrm>
            <a:off x="466525" y="-390225"/>
            <a:ext cx="9693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wentieth Century"/>
              <a:buNone/>
            </a:pPr>
            <a:r>
              <a:rPr b="1" lang="en" sz="4009">
                <a:latin typeface="Verdana"/>
                <a:ea typeface="Verdana"/>
                <a:cs typeface="Verdana"/>
                <a:sym typeface="Verdana"/>
              </a:rPr>
              <a:t>Infrastructure</a:t>
            </a:r>
            <a:endParaRPr b="1" sz="4009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de5d2b565c_0_946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 rot="-5400000">
            <a:off x="4064675" y="-1253025"/>
            <a:ext cx="4046350" cy="121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de5d2b565c_0_946"/>
          <p:cNvSpPr txBox="1"/>
          <p:nvPr>
            <p:ph type="ctrTitle"/>
          </p:nvPr>
        </p:nvSpPr>
        <p:spPr>
          <a:xfrm>
            <a:off x="466525" y="143175"/>
            <a:ext cx="9693600" cy="27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wentieth Century"/>
              <a:buNone/>
            </a:pPr>
            <a:r>
              <a:rPr b="1" lang="en" sz="4009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Présentation de Sèmècity</a:t>
            </a:r>
            <a:endParaRPr b="1" sz="4009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7" name="Google Shape;357;gde5d2b565c_0_9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8930" y="4957938"/>
            <a:ext cx="2368839" cy="1683125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gde5d2b565c_0_9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124" y="3109054"/>
            <a:ext cx="3363376" cy="1683125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gde5d2b565c_0_9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37261" y="3109050"/>
            <a:ext cx="4079468" cy="16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de5d2b565c_0_9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2957" y="3179039"/>
            <a:ext cx="1678102" cy="335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ligations de publicité / Logos | Massif Central" id="361" name="Google Shape;361;gde5d2b565c_0_9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41097" y="4987623"/>
            <a:ext cx="2308725" cy="162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ip logo" id="362" name="Google Shape;362;gde5d2b565c_0_9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88050" y="65365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dbba116260_0_86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 rot="-5400000">
            <a:off x="4064675" y="-1253025"/>
            <a:ext cx="4046350" cy="121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dbba116260_0_86"/>
          <p:cNvSpPr txBox="1"/>
          <p:nvPr>
            <p:ph type="ctrTitle"/>
          </p:nvPr>
        </p:nvSpPr>
        <p:spPr>
          <a:xfrm>
            <a:off x="466525" y="143175"/>
            <a:ext cx="9693600" cy="27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Twentieth Century"/>
              <a:buNone/>
            </a:pPr>
            <a:r>
              <a:rPr b="1" lang="en" sz="4009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Merci pour votre participation</a:t>
            </a:r>
            <a:endParaRPr b="1" sz="4009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9" name="Google Shape;369;gdbba116260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8930" y="4957938"/>
            <a:ext cx="2368839" cy="1683125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0" name="Google Shape;370;gdbba116260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124" y="3109054"/>
            <a:ext cx="3363376" cy="1683125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gdbba116260_0_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37261" y="3109050"/>
            <a:ext cx="4079468" cy="16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dbba116260_0_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2957" y="3179039"/>
            <a:ext cx="1678102" cy="335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ligations de publicité / Logos | Massif Central" id="373" name="Google Shape;373;gdbba116260_0_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41097" y="4987623"/>
            <a:ext cx="2308725" cy="162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ip logo" id="374" name="Google Shape;374;gdbba116260_0_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88050" y="65365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ba1aa7e4b_1_41"/>
          <p:cNvSpPr txBox="1"/>
          <p:nvPr/>
        </p:nvSpPr>
        <p:spPr>
          <a:xfrm>
            <a:off x="321592" y="2530526"/>
            <a:ext cx="1154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Contexte</a:t>
            </a:r>
            <a:endParaRPr b="0" i="0" sz="3666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12" name="Google Shape;112;gdba1aa7e4b_1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ba1aa7e4b_1_0"/>
          <p:cNvSpPr txBox="1"/>
          <p:nvPr/>
        </p:nvSpPr>
        <p:spPr>
          <a:xfrm>
            <a:off x="1483950" y="1060225"/>
            <a:ext cx="9224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Genèse du projet</a:t>
            </a:r>
            <a:br>
              <a:rPr b="1" i="1" lang="en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L’APIP souhaite renforcer son offre de services d’appui aux entrepreneurs, d’où la création d’un hub digital et entrepreneurial à Sonfonia </a:t>
            </a:r>
            <a:endParaRPr b="0" i="0" sz="2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ba1aa7e4b_1_21"/>
          <p:cNvSpPr txBox="1"/>
          <p:nvPr/>
        </p:nvSpPr>
        <p:spPr>
          <a:xfrm>
            <a:off x="321592" y="2530526"/>
            <a:ext cx="1154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Enquêtes et études</a:t>
            </a:r>
            <a:endParaRPr b="0" i="0" sz="3666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23" name="Google Shape;123;gdba1aa7e4b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équipement électronique&#10;&#10;Description générée automatiquement" id="128" name="Google Shape;128;gde5d2b565c_1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6329"/>
            <a:ext cx="12192001" cy="2907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équipement électronique&#10;&#10;Description générée automatiquement" id="129" name="Google Shape;129;gde5d2b565c_1_159"/>
          <p:cNvPicPr preferRelativeResize="0"/>
          <p:nvPr/>
        </p:nvPicPr>
        <p:blipFill rotWithShape="1">
          <a:blip r:embed="rId4">
            <a:alphaModFix/>
          </a:blip>
          <a:srcRect b="3404" l="0" r="0" t="11241"/>
          <a:stretch/>
        </p:blipFill>
        <p:spPr>
          <a:xfrm>
            <a:off x="1174767" y="4375600"/>
            <a:ext cx="9842499" cy="24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de5d2b565c_1_159"/>
          <p:cNvSpPr txBox="1"/>
          <p:nvPr/>
        </p:nvSpPr>
        <p:spPr>
          <a:xfrm>
            <a:off x="544700" y="57667"/>
            <a:ext cx="1133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4400" u="none" cap="none" strike="noStrike">
                <a:solidFill>
                  <a:srgbClr val="58CFA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n" sz="4400" u="none" cap="none" strike="noStrike">
                <a:solidFill>
                  <a:srgbClr val="333F50"/>
                </a:solidFill>
                <a:latin typeface="Lato"/>
                <a:ea typeface="Lato"/>
                <a:cs typeface="Lato"/>
                <a:sym typeface="Lato"/>
              </a:rPr>
              <a:t>Enseignements clés issus du marché des     </a:t>
            </a:r>
            <a:br>
              <a:rPr b="1" i="0" lang="en" sz="4400" u="none" cap="none" strike="noStrike">
                <a:solidFill>
                  <a:srgbClr val="333F5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" sz="4400" u="none" cap="none" strike="noStrike">
                <a:solidFill>
                  <a:srgbClr val="333F50"/>
                </a:solidFill>
                <a:latin typeface="Lato"/>
                <a:ea typeface="Lato"/>
                <a:cs typeface="Lato"/>
                <a:sym typeface="Lato"/>
              </a:rPr>
              <a:t>       PME Guinéennes </a:t>
            </a:r>
            <a:endParaRPr b="1" i="0" sz="4400" u="none" cap="none" strike="noStrike">
              <a:solidFill>
                <a:srgbClr val="333F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e5d2b565c_1_45"/>
          <p:cNvSpPr txBox="1"/>
          <p:nvPr/>
        </p:nvSpPr>
        <p:spPr>
          <a:xfrm>
            <a:off x="241122" y="3491287"/>
            <a:ext cx="2277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 formation </a:t>
            </a:r>
            <a:endParaRPr b="1" i="0" sz="2400" u="sng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et l’acquisition de compétences pointues en informatique et services de digitalisation. </a:t>
            </a:r>
            <a:endParaRPr b="0" i="0" sz="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" name="Google Shape;136;gde5d2b565c_1_45"/>
          <p:cNvSpPr txBox="1"/>
          <p:nvPr/>
        </p:nvSpPr>
        <p:spPr>
          <a:xfrm>
            <a:off x="2857532" y="3492322"/>
            <a:ext cx="1983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L’accès au marché</a:t>
            </a:r>
            <a:r>
              <a:rPr b="1" i="0" lang="en" sz="24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i="0" sz="2400" u="sng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et la visibilité sur les plans national et international.</a:t>
            </a:r>
            <a:endParaRPr b="0" i="0" sz="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" name="Google Shape;137;gde5d2b565c_1_45"/>
          <p:cNvSpPr txBox="1"/>
          <p:nvPr/>
        </p:nvSpPr>
        <p:spPr>
          <a:xfrm>
            <a:off x="4719975" y="3491275"/>
            <a:ext cx="2846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L’accès au financement</a:t>
            </a:r>
            <a:endParaRPr b="0" i="0" sz="2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gde5d2b565c_1_45"/>
          <p:cNvSpPr txBox="1"/>
          <p:nvPr/>
        </p:nvSpPr>
        <p:spPr>
          <a:xfrm>
            <a:off x="7185875" y="3446575"/>
            <a:ext cx="2505900" cy="18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L’accès aux infrastructures</a:t>
            </a:r>
            <a:r>
              <a:rPr b="1" i="0" lang="en" sz="2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i="0" lang="en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et logiciels informatiques de pointe pour le prototypage et la programmation.</a:t>
            </a:r>
            <a:endParaRPr b="1" i="0" sz="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gde5d2b565c_1_45"/>
          <p:cNvSpPr txBox="1"/>
          <p:nvPr/>
        </p:nvSpPr>
        <p:spPr>
          <a:xfrm>
            <a:off x="9767925" y="3495000"/>
            <a:ext cx="24240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 structuration et la gestion</a:t>
            </a:r>
            <a:r>
              <a:rPr b="1" i="0" lang="en" sz="2100" u="sng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i="0" lang="en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comptable et financière des entreprises.</a:t>
            </a:r>
            <a:endParaRPr b="0" i="0" sz="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gde5d2b565c_1_45"/>
          <p:cNvSpPr txBox="1"/>
          <p:nvPr/>
        </p:nvSpPr>
        <p:spPr>
          <a:xfrm>
            <a:off x="255870" y="2259061"/>
            <a:ext cx="2277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1.</a:t>
            </a:r>
            <a:endParaRPr b="1" i="0" sz="67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gde5d2b565c_1_45"/>
          <p:cNvSpPr txBox="1"/>
          <p:nvPr/>
        </p:nvSpPr>
        <p:spPr>
          <a:xfrm>
            <a:off x="2710128" y="2268477"/>
            <a:ext cx="2277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2.</a:t>
            </a:r>
            <a:endParaRPr b="1" i="0" sz="67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gde5d2b565c_1_45"/>
          <p:cNvSpPr txBox="1"/>
          <p:nvPr/>
        </p:nvSpPr>
        <p:spPr>
          <a:xfrm>
            <a:off x="4927259" y="2268477"/>
            <a:ext cx="2277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3.</a:t>
            </a:r>
            <a:endParaRPr b="1" i="0" sz="67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gde5d2b565c_1_45"/>
          <p:cNvSpPr txBox="1"/>
          <p:nvPr/>
        </p:nvSpPr>
        <p:spPr>
          <a:xfrm>
            <a:off x="7245990" y="2268477"/>
            <a:ext cx="2277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4.</a:t>
            </a:r>
            <a:endParaRPr b="1" i="0" sz="67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gde5d2b565c_1_45"/>
          <p:cNvSpPr txBox="1"/>
          <p:nvPr/>
        </p:nvSpPr>
        <p:spPr>
          <a:xfrm>
            <a:off x="9767921" y="2289467"/>
            <a:ext cx="2277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1" i="0" lang="en" sz="6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</a:t>
            </a:r>
            <a:endParaRPr b="1" i="0" sz="67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gde5d2b565c_1_45"/>
          <p:cNvSpPr txBox="1"/>
          <p:nvPr/>
        </p:nvSpPr>
        <p:spPr>
          <a:xfrm>
            <a:off x="1262000" y="1357302"/>
            <a:ext cx="106839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083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de5d2b565c_1_45"/>
          <p:cNvSpPr txBox="1"/>
          <p:nvPr/>
        </p:nvSpPr>
        <p:spPr>
          <a:xfrm>
            <a:off x="321592" y="305601"/>
            <a:ext cx="1154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Synthèse et besoins de l’écosystème</a:t>
            </a:r>
            <a:endParaRPr b="0" i="0" sz="36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47" name="Google Shape;147;gde5d2b565c_1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ba1aa7e4b_1_26"/>
          <p:cNvSpPr txBox="1"/>
          <p:nvPr/>
        </p:nvSpPr>
        <p:spPr>
          <a:xfrm>
            <a:off x="321592" y="2530526"/>
            <a:ext cx="11548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en" sz="6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Proposition de positionnement</a:t>
            </a:r>
            <a:endParaRPr b="0" i="0" sz="3666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Apip logo" id="153" name="Google Shape;153;gdba1aa7e4b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250" y="5096400"/>
            <a:ext cx="1575225" cy="165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2021-01-20T08:58:27Z</dcterms:created>
  <dc:creator>cellou barry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0x010100865BB77FDCC2C049A6B84F4B710779B9</vt:lpwstr>
  </property>
</Properties>
</file>